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Oxygen"/>
      <p:regular r:id="rId18"/>
      <p:bold r:id="rId19"/>
    </p:embeddedFon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7.xml"/><Relationship Id="rId22" Type="http://schemas.openxmlformats.org/officeDocument/2006/relationships/font" Target="fonts/Roboto-italic.fntdata"/><Relationship Id="rId10" Type="http://schemas.openxmlformats.org/officeDocument/2006/relationships/slide" Target="slides/slide6.xml"/><Relationship Id="rId21" Type="http://schemas.openxmlformats.org/officeDocument/2006/relationships/font" Target="fonts/Robot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Oxygen-bold.fntdata"/><Relationship Id="rId6" Type="http://schemas.openxmlformats.org/officeDocument/2006/relationships/slide" Target="slides/slide2.xml"/><Relationship Id="rId18" Type="http://schemas.openxmlformats.org/officeDocument/2006/relationships/font" Target="fonts/Oxygen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gif>
</file>

<file path=ppt/media/image08.jpg>
</file>

<file path=ppt/media/image09.png>
</file>

<file path=ppt/media/image10.gif>
</file>

<file path=ppt/media/image11.png>
</file>

<file path=ppt/media/image12.png>
</file>

<file path=ppt/media/image13.png>
</file>

<file path=ppt/media/image14.gif>
</file>

<file path=ppt/media/image15.jpg>
</file>

<file path=ppt/media/image16.png>
</file>

<file path=ppt/media/image17.gif>
</file>

<file path=ppt/media/image1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Relationship Id="rId3" Type="http://schemas.openxmlformats.org/officeDocument/2006/relationships/image" Target="../media/image02.png"/><Relationship Id="rId4" Type="http://schemas.openxmlformats.org/officeDocument/2006/relationships/image" Target="../media/image00.png"/><Relationship Id="rId5" Type="http://schemas.openxmlformats.org/officeDocument/2006/relationships/image" Target="../media/image06.png"/><Relationship Id="rId6" Type="http://schemas.openxmlformats.org/officeDocument/2006/relationships/image" Target="../media/image0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2.png"/><Relationship Id="rId3" Type="http://schemas.openxmlformats.org/officeDocument/2006/relationships/image" Target="../media/image0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2.png"/><Relationship Id="rId3" Type="http://schemas.openxmlformats.org/officeDocument/2006/relationships/image" Target="../media/image0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Relationship Id="rId3" Type="http://schemas.openxmlformats.org/officeDocument/2006/relationships/image" Target="../media/image02.png"/><Relationship Id="rId4" Type="http://schemas.openxmlformats.org/officeDocument/2006/relationships/image" Target="../media/image00.png"/><Relationship Id="rId5" Type="http://schemas.openxmlformats.org/officeDocument/2006/relationships/image" Target="../media/image06.png"/><Relationship Id="rId6" Type="http://schemas.openxmlformats.org/officeDocument/2006/relationships/image" Target="../media/image0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Relationship Id="rId3" Type="http://schemas.openxmlformats.org/officeDocument/2006/relationships/image" Target="../media/image02.png"/><Relationship Id="rId4" Type="http://schemas.openxmlformats.org/officeDocument/2006/relationships/image" Target="../media/image00.png"/><Relationship Id="rId5" Type="http://schemas.openxmlformats.org/officeDocument/2006/relationships/image" Target="../media/image06.png"/><Relationship Id="rId6" Type="http://schemas.openxmlformats.org/officeDocument/2006/relationships/image" Target="../media/image0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rgbClr val="FF785F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rgbClr val="F7F7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  <p:pic>
        <p:nvPicPr>
          <p:cNvPr id="76" name="Shape 7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17928" y="185250"/>
            <a:ext cx="319950" cy="310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7928" y="185250"/>
            <a:ext cx="319950" cy="310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Shape 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2675" y="271825"/>
            <a:ext cx="450875" cy="137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Shape 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66698" y="270925"/>
            <a:ext cx="456838" cy="138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Shape 80"/>
          <p:cNvPicPr preferRelativeResize="0"/>
          <p:nvPr/>
        </p:nvPicPr>
        <p:blipFill rotWithShape="1">
          <a:blip r:embed="rId6">
            <a:alphaModFix/>
          </a:blip>
          <a:srcRect b="0" l="10476" r="9918" t="0"/>
          <a:stretch/>
        </p:blipFill>
        <p:spPr>
          <a:xfrm rot="10800000">
            <a:off x="0" y="4624050"/>
            <a:ext cx="9144000" cy="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 / answer">
    <p:bg>
      <p:bgPr>
        <a:solidFill>
          <a:srgbClr val="F7F7FF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rgbClr val="4C4C4C"/>
              </a:buClr>
              <a:buSzPct val="100000"/>
              <a:defRPr sz="12000">
                <a:solidFill>
                  <a:srgbClr val="4C4C4C"/>
                </a:solidFill>
              </a:defRPr>
            </a:lvl1pPr>
            <a:lvl2pPr lvl="1" algn="ctr">
              <a:spcBef>
                <a:spcPts val="0"/>
              </a:spcBef>
              <a:buClr>
                <a:srgbClr val="4C4C4C"/>
              </a:buClr>
              <a:buSzPct val="100000"/>
              <a:defRPr sz="12000">
                <a:solidFill>
                  <a:srgbClr val="4C4C4C"/>
                </a:solidFill>
              </a:defRPr>
            </a:lvl2pPr>
            <a:lvl3pPr lvl="2" algn="ctr">
              <a:spcBef>
                <a:spcPts val="0"/>
              </a:spcBef>
              <a:buClr>
                <a:srgbClr val="4C4C4C"/>
              </a:buClr>
              <a:buSzPct val="100000"/>
              <a:defRPr sz="12000">
                <a:solidFill>
                  <a:srgbClr val="4C4C4C"/>
                </a:solidFill>
              </a:defRPr>
            </a:lvl3pPr>
            <a:lvl4pPr lvl="3" algn="ctr">
              <a:spcBef>
                <a:spcPts val="0"/>
              </a:spcBef>
              <a:buClr>
                <a:srgbClr val="4C4C4C"/>
              </a:buClr>
              <a:buSzPct val="100000"/>
              <a:defRPr sz="12000">
                <a:solidFill>
                  <a:srgbClr val="4C4C4C"/>
                </a:solidFill>
              </a:defRPr>
            </a:lvl4pPr>
            <a:lvl5pPr lvl="4" algn="ctr">
              <a:spcBef>
                <a:spcPts val="0"/>
              </a:spcBef>
              <a:buClr>
                <a:srgbClr val="4C4C4C"/>
              </a:buClr>
              <a:buSzPct val="100000"/>
              <a:defRPr sz="12000">
                <a:solidFill>
                  <a:srgbClr val="4C4C4C"/>
                </a:solidFill>
              </a:defRPr>
            </a:lvl5pPr>
            <a:lvl6pPr lvl="5" algn="ctr">
              <a:spcBef>
                <a:spcPts val="0"/>
              </a:spcBef>
              <a:buClr>
                <a:srgbClr val="4C4C4C"/>
              </a:buClr>
              <a:buSzPct val="100000"/>
              <a:defRPr sz="12000">
                <a:solidFill>
                  <a:srgbClr val="4C4C4C"/>
                </a:solidFill>
              </a:defRPr>
            </a:lvl6pPr>
            <a:lvl7pPr lvl="6" algn="ctr">
              <a:spcBef>
                <a:spcPts val="0"/>
              </a:spcBef>
              <a:buClr>
                <a:srgbClr val="4C4C4C"/>
              </a:buClr>
              <a:buSzPct val="100000"/>
              <a:defRPr sz="12000">
                <a:solidFill>
                  <a:srgbClr val="4C4C4C"/>
                </a:solidFill>
              </a:defRPr>
            </a:lvl7pPr>
            <a:lvl8pPr lvl="7" algn="ctr">
              <a:spcBef>
                <a:spcPts val="0"/>
              </a:spcBef>
              <a:buClr>
                <a:srgbClr val="4C4C4C"/>
              </a:buClr>
              <a:buSzPct val="100000"/>
              <a:defRPr sz="12000">
                <a:solidFill>
                  <a:srgbClr val="4C4C4C"/>
                </a:solidFill>
              </a:defRPr>
            </a:lvl8pPr>
            <a:lvl9pPr lvl="8" algn="ctr">
              <a:spcBef>
                <a:spcPts val="0"/>
              </a:spcBef>
              <a:buClr>
                <a:srgbClr val="4C4C4C"/>
              </a:buClr>
              <a:buSzPct val="100000"/>
              <a:defRPr sz="12000">
                <a:solidFill>
                  <a:srgbClr val="4C4C4C"/>
                </a:solidFill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84" name="Shape 8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85" name="Shape 8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17928" y="185250"/>
            <a:ext cx="319950" cy="310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6698" y="270925"/>
            <a:ext cx="456838" cy="138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bg>
      <p:bgPr>
        <a:solidFill>
          <a:srgbClr val="F7F7FF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89" name="Shape 8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17928" y="185250"/>
            <a:ext cx="319950" cy="310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6698" y="270925"/>
            <a:ext cx="456838" cy="138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 / Question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rgbClr val="F7F7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471900" y="1919075"/>
            <a:ext cx="8222100" cy="2526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23" name="Shape 23"/>
          <p:cNvPicPr preferRelativeResize="0"/>
          <p:nvPr/>
        </p:nvPicPr>
        <p:blipFill rotWithShape="1">
          <a:blip r:embed="rId2">
            <a:alphaModFix/>
          </a:blip>
          <a:srcRect b="0" l="10476" r="9918" t="0"/>
          <a:stretch/>
        </p:blipFill>
        <p:spPr>
          <a:xfrm>
            <a:off x="0" y="1676350"/>
            <a:ext cx="9144000" cy="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rgbClr val="F7F7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2" type="body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30" name="Shape 30"/>
          <p:cNvPicPr preferRelativeResize="0"/>
          <p:nvPr/>
        </p:nvPicPr>
        <p:blipFill rotWithShape="1">
          <a:blip r:embed="rId2">
            <a:alphaModFix/>
          </a:blip>
          <a:srcRect b="0" l="10476" r="9918" t="0"/>
          <a:stretch/>
        </p:blipFill>
        <p:spPr>
          <a:xfrm>
            <a:off x="0" y="1686050"/>
            <a:ext cx="9144000" cy="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rgbClr val="F7F7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35" name="Shape 35"/>
          <p:cNvPicPr preferRelativeResize="0"/>
          <p:nvPr/>
        </p:nvPicPr>
        <p:blipFill rotWithShape="1">
          <a:blip r:embed="rId2">
            <a:alphaModFix/>
          </a:blip>
          <a:srcRect b="0" l="10476" r="9918" t="0"/>
          <a:stretch/>
        </p:blipFill>
        <p:spPr>
          <a:xfrm>
            <a:off x="0" y="656400"/>
            <a:ext cx="9144000" cy="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rgbClr val="F7F7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 txBox="1"/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9" name="Shape 3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41" name="Shape 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17928" y="185250"/>
            <a:ext cx="319950" cy="310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Shape 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7928" y="185250"/>
            <a:ext cx="319950" cy="310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Shape 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2675" y="271825"/>
            <a:ext cx="450875" cy="137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Shape 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66698" y="270925"/>
            <a:ext cx="456838" cy="138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Shape 45"/>
          <p:cNvPicPr preferRelativeResize="0"/>
          <p:nvPr/>
        </p:nvPicPr>
        <p:blipFill rotWithShape="1">
          <a:blip r:embed="rId6">
            <a:alphaModFix/>
          </a:blip>
          <a:srcRect b="0" l="10476" r="9918" t="0"/>
          <a:stretch/>
        </p:blipFill>
        <p:spPr>
          <a:xfrm rot="-5400000">
            <a:off x="746899" y="2536925"/>
            <a:ext cx="5132200" cy="72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ri colum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/>
        </p:nvSpPr>
        <p:spPr>
          <a:xfrm flipH="1" rot="10800000">
            <a:off x="0" y="0"/>
            <a:ext cx="2925300" cy="5143500"/>
          </a:xfrm>
          <a:prstGeom prst="rect">
            <a:avLst/>
          </a:prstGeom>
          <a:solidFill>
            <a:srgbClr val="F7F7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/>
        </p:nvSpPr>
        <p:spPr>
          <a:xfrm flipH="1" rot="10800000">
            <a:off x="6218650" y="25"/>
            <a:ext cx="2925300" cy="5143500"/>
          </a:xfrm>
          <a:prstGeom prst="rect">
            <a:avLst/>
          </a:prstGeom>
          <a:solidFill>
            <a:srgbClr val="F7F7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" name="Shape 49"/>
          <p:cNvSpPr txBox="1"/>
          <p:nvPr>
            <p:ph idx="1" type="body"/>
          </p:nvPr>
        </p:nvSpPr>
        <p:spPr>
          <a:xfrm>
            <a:off x="226075" y="3163450"/>
            <a:ext cx="2500200" cy="1465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51" name="Shape 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17928" y="185250"/>
            <a:ext cx="319950" cy="310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Shape 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7928" y="185250"/>
            <a:ext cx="319950" cy="310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Shape 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2675" y="271825"/>
            <a:ext cx="450875" cy="137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Shape 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66698" y="270925"/>
            <a:ext cx="456838" cy="138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Shape 55"/>
          <p:cNvPicPr preferRelativeResize="0"/>
          <p:nvPr/>
        </p:nvPicPr>
        <p:blipFill rotWithShape="1">
          <a:blip r:embed="rId6">
            <a:alphaModFix/>
          </a:blip>
          <a:srcRect b="0" l="10476" r="9918" t="0"/>
          <a:stretch/>
        </p:blipFill>
        <p:spPr>
          <a:xfrm rot="-5400000">
            <a:off x="3688949" y="2573100"/>
            <a:ext cx="5132200" cy="72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Shape 56"/>
          <p:cNvPicPr preferRelativeResize="0"/>
          <p:nvPr/>
        </p:nvPicPr>
        <p:blipFill rotWithShape="1">
          <a:blip r:embed="rId6">
            <a:alphaModFix/>
          </a:blip>
          <a:srcRect b="0" l="10476" r="9918" t="0"/>
          <a:stretch/>
        </p:blipFill>
        <p:spPr>
          <a:xfrm flipH="1" rot="5400000">
            <a:off x="322799" y="2535375"/>
            <a:ext cx="5132200" cy="7279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Shape 57"/>
          <p:cNvSpPr txBox="1"/>
          <p:nvPr>
            <p:ph type="title"/>
          </p:nvPr>
        </p:nvSpPr>
        <p:spPr>
          <a:xfrm>
            <a:off x="3264876" y="1523225"/>
            <a:ext cx="2614200" cy="11079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rgbClr val="FAFAFA"/>
              </a:buClr>
              <a:buSzPct val="100000"/>
              <a:defRPr sz="24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buClr>
                <a:srgbClr val="FAFAFA"/>
              </a:buClr>
              <a:buSzPct val="100000"/>
              <a:defRPr sz="2400">
                <a:solidFill>
                  <a:srgbClr val="FAFAFA"/>
                </a:solidFill>
              </a:defRPr>
            </a:lvl2pPr>
            <a:lvl3pPr lvl="2" rtl="0">
              <a:spcBef>
                <a:spcPts val="0"/>
              </a:spcBef>
              <a:buClr>
                <a:srgbClr val="FAFAFA"/>
              </a:buClr>
              <a:buSzPct val="100000"/>
              <a:defRPr sz="2400">
                <a:solidFill>
                  <a:srgbClr val="FAFAFA"/>
                </a:solidFill>
              </a:defRPr>
            </a:lvl3pPr>
            <a:lvl4pPr lvl="3" rtl="0">
              <a:spcBef>
                <a:spcPts val="0"/>
              </a:spcBef>
              <a:buClr>
                <a:srgbClr val="FAFAFA"/>
              </a:buClr>
              <a:buSzPct val="100000"/>
              <a:defRPr sz="2400">
                <a:solidFill>
                  <a:srgbClr val="FAFAFA"/>
                </a:solidFill>
              </a:defRPr>
            </a:lvl4pPr>
            <a:lvl5pPr lvl="4" rtl="0">
              <a:spcBef>
                <a:spcPts val="0"/>
              </a:spcBef>
              <a:buClr>
                <a:srgbClr val="FAFAFA"/>
              </a:buClr>
              <a:buSzPct val="100000"/>
              <a:defRPr sz="2400">
                <a:solidFill>
                  <a:srgbClr val="FAFAFA"/>
                </a:solidFill>
              </a:defRPr>
            </a:lvl5pPr>
            <a:lvl6pPr lvl="5" rtl="0">
              <a:spcBef>
                <a:spcPts val="0"/>
              </a:spcBef>
              <a:buClr>
                <a:srgbClr val="FAFAFA"/>
              </a:buClr>
              <a:buSzPct val="100000"/>
              <a:defRPr sz="2400">
                <a:solidFill>
                  <a:srgbClr val="FAFAFA"/>
                </a:solidFill>
              </a:defRPr>
            </a:lvl6pPr>
            <a:lvl7pPr lvl="6" rtl="0">
              <a:spcBef>
                <a:spcPts val="0"/>
              </a:spcBef>
              <a:buClr>
                <a:srgbClr val="FAFAFA"/>
              </a:buClr>
              <a:buSzPct val="100000"/>
              <a:defRPr sz="2400">
                <a:solidFill>
                  <a:srgbClr val="FAFAFA"/>
                </a:solidFill>
              </a:defRPr>
            </a:lvl7pPr>
            <a:lvl8pPr lvl="7" rtl="0">
              <a:spcBef>
                <a:spcPts val="0"/>
              </a:spcBef>
              <a:buClr>
                <a:srgbClr val="FAFAFA"/>
              </a:buClr>
              <a:buSzPct val="100000"/>
              <a:defRPr sz="2400">
                <a:solidFill>
                  <a:srgbClr val="FAFAFA"/>
                </a:solidFill>
              </a:defRPr>
            </a:lvl8pPr>
            <a:lvl9pPr lvl="8" rtl="0">
              <a:spcBef>
                <a:spcPts val="0"/>
              </a:spcBef>
              <a:buClr>
                <a:srgbClr val="FAFAFA"/>
              </a:buClr>
              <a:buSzPct val="100000"/>
              <a:defRPr sz="2400">
                <a:solidFill>
                  <a:srgbClr val="FAFAFA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2" type="title"/>
          </p:nvPr>
        </p:nvSpPr>
        <p:spPr>
          <a:xfrm>
            <a:off x="155551" y="1523225"/>
            <a:ext cx="2614200" cy="11079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rgbClr val="4C4C4C"/>
              </a:buClr>
              <a:buSzPct val="100000"/>
              <a:defRPr sz="2400">
                <a:solidFill>
                  <a:srgbClr val="4C4C4C"/>
                </a:solidFill>
              </a:defRPr>
            </a:lvl1pPr>
            <a:lvl2pPr lvl="1" rtl="0">
              <a:spcBef>
                <a:spcPts val="0"/>
              </a:spcBef>
              <a:buClr>
                <a:srgbClr val="4C4C4C"/>
              </a:buClr>
              <a:buSzPct val="100000"/>
              <a:defRPr sz="2400">
                <a:solidFill>
                  <a:srgbClr val="4C4C4C"/>
                </a:solidFill>
              </a:defRPr>
            </a:lvl2pPr>
            <a:lvl3pPr lvl="2" rtl="0">
              <a:spcBef>
                <a:spcPts val="0"/>
              </a:spcBef>
              <a:buClr>
                <a:srgbClr val="4C4C4C"/>
              </a:buClr>
              <a:buSzPct val="100000"/>
              <a:defRPr sz="2400">
                <a:solidFill>
                  <a:srgbClr val="4C4C4C"/>
                </a:solidFill>
              </a:defRPr>
            </a:lvl3pPr>
            <a:lvl4pPr lvl="3" rtl="0">
              <a:spcBef>
                <a:spcPts val="0"/>
              </a:spcBef>
              <a:buClr>
                <a:srgbClr val="4C4C4C"/>
              </a:buClr>
              <a:buSzPct val="100000"/>
              <a:defRPr sz="2400">
                <a:solidFill>
                  <a:srgbClr val="4C4C4C"/>
                </a:solidFill>
              </a:defRPr>
            </a:lvl4pPr>
            <a:lvl5pPr lvl="4" rtl="0">
              <a:spcBef>
                <a:spcPts val="0"/>
              </a:spcBef>
              <a:buClr>
                <a:srgbClr val="4C4C4C"/>
              </a:buClr>
              <a:buSzPct val="100000"/>
              <a:defRPr sz="2400">
                <a:solidFill>
                  <a:srgbClr val="4C4C4C"/>
                </a:solidFill>
              </a:defRPr>
            </a:lvl5pPr>
            <a:lvl6pPr lvl="5" rtl="0">
              <a:spcBef>
                <a:spcPts val="0"/>
              </a:spcBef>
              <a:buClr>
                <a:srgbClr val="4C4C4C"/>
              </a:buClr>
              <a:buSzPct val="100000"/>
              <a:defRPr sz="2400">
                <a:solidFill>
                  <a:srgbClr val="4C4C4C"/>
                </a:solidFill>
              </a:defRPr>
            </a:lvl6pPr>
            <a:lvl7pPr lvl="6" rtl="0">
              <a:spcBef>
                <a:spcPts val="0"/>
              </a:spcBef>
              <a:buClr>
                <a:srgbClr val="4C4C4C"/>
              </a:buClr>
              <a:buSzPct val="100000"/>
              <a:defRPr sz="2400">
                <a:solidFill>
                  <a:srgbClr val="4C4C4C"/>
                </a:solidFill>
              </a:defRPr>
            </a:lvl7pPr>
            <a:lvl8pPr lvl="7" rtl="0">
              <a:spcBef>
                <a:spcPts val="0"/>
              </a:spcBef>
              <a:buClr>
                <a:srgbClr val="4C4C4C"/>
              </a:buClr>
              <a:buSzPct val="100000"/>
              <a:defRPr sz="2400">
                <a:solidFill>
                  <a:srgbClr val="4C4C4C"/>
                </a:solidFill>
              </a:defRPr>
            </a:lvl8pPr>
            <a:lvl9pPr lvl="8" rtl="0">
              <a:spcBef>
                <a:spcPts val="0"/>
              </a:spcBef>
              <a:buClr>
                <a:srgbClr val="4C4C4C"/>
              </a:buClr>
              <a:buSzPct val="100000"/>
              <a:defRPr sz="2400">
                <a:solidFill>
                  <a:srgbClr val="4C4C4C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3" type="title"/>
          </p:nvPr>
        </p:nvSpPr>
        <p:spPr>
          <a:xfrm>
            <a:off x="6374201" y="1523225"/>
            <a:ext cx="2614199" cy="11079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rgbClr val="4C4C4C"/>
              </a:buClr>
              <a:buSzPct val="100000"/>
              <a:defRPr sz="2400">
                <a:solidFill>
                  <a:srgbClr val="4C4C4C"/>
                </a:solidFill>
              </a:defRPr>
            </a:lvl1pPr>
            <a:lvl2pPr lvl="1" rtl="0">
              <a:spcBef>
                <a:spcPts val="0"/>
              </a:spcBef>
              <a:buClr>
                <a:srgbClr val="4C4C4C"/>
              </a:buClr>
              <a:buSzPct val="100000"/>
              <a:defRPr sz="2400">
                <a:solidFill>
                  <a:srgbClr val="4C4C4C"/>
                </a:solidFill>
              </a:defRPr>
            </a:lvl2pPr>
            <a:lvl3pPr lvl="2" rtl="0">
              <a:spcBef>
                <a:spcPts val="0"/>
              </a:spcBef>
              <a:buClr>
                <a:srgbClr val="4C4C4C"/>
              </a:buClr>
              <a:buSzPct val="100000"/>
              <a:defRPr sz="2400">
                <a:solidFill>
                  <a:srgbClr val="4C4C4C"/>
                </a:solidFill>
              </a:defRPr>
            </a:lvl3pPr>
            <a:lvl4pPr lvl="3" rtl="0">
              <a:spcBef>
                <a:spcPts val="0"/>
              </a:spcBef>
              <a:buClr>
                <a:srgbClr val="4C4C4C"/>
              </a:buClr>
              <a:buSzPct val="100000"/>
              <a:defRPr sz="2400">
                <a:solidFill>
                  <a:srgbClr val="4C4C4C"/>
                </a:solidFill>
              </a:defRPr>
            </a:lvl4pPr>
            <a:lvl5pPr lvl="4" rtl="0">
              <a:spcBef>
                <a:spcPts val="0"/>
              </a:spcBef>
              <a:buClr>
                <a:srgbClr val="4C4C4C"/>
              </a:buClr>
              <a:buSzPct val="100000"/>
              <a:defRPr sz="2400">
                <a:solidFill>
                  <a:srgbClr val="4C4C4C"/>
                </a:solidFill>
              </a:defRPr>
            </a:lvl5pPr>
            <a:lvl6pPr lvl="5" rtl="0">
              <a:spcBef>
                <a:spcPts val="0"/>
              </a:spcBef>
              <a:buClr>
                <a:srgbClr val="4C4C4C"/>
              </a:buClr>
              <a:buSzPct val="100000"/>
              <a:defRPr sz="2400">
                <a:solidFill>
                  <a:srgbClr val="4C4C4C"/>
                </a:solidFill>
              </a:defRPr>
            </a:lvl6pPr>
            <a:lvl7pPr lvl="6" rtl="0">
              <a:spcBef>
                <a:spcPts val="0"/>
              </a:spcBef>
              <a:buClr>
                <a:srgbClr val="4C4C4C"/>
              </a:buClr>
              <a:buSzPct val="100000"/>
              <a:defRPr sz="2400">
                <a:solidFill>
                  <a:srgbClr val="4C4C4C"/>
                </a:solidFill>
              </a:defRPr>
            </a:lvl7pPr>
            <a:lvl8pPr lvl="7" rtl="0">
              <a:spcBef>
                <a:spcPts val="0"/>
              </a:spcBef>
              <a:buClr>
                <a:srgbClr val="4C4C4C"/>
              </a:buClr>
              <a:buSzPct val="100000"/>
              <a:defRPr sz="2400">
                <a:solidFill>
                  <a:srgbClr val="4C4C4C"/>
                </a:solidFill>
              </a:defRPr>
            </a:lvl8pPr>
            <a:lvl9pPr lvl="8" rtl="0">
              <a:spcBef>
                <a:spcPts val="0"/>
              </a:spcBef>
              <a:buClr>
                <a:srgbClr val="4C4C4C"/>
              </a:buClr>
              <a:buSzPct val="100000"/>
              <a:defRPr sz="2400">
                <a:solidFill>
                  <a:srgbClr val="4C4C4C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4" type="body"/>
          </p:nvPr>
        </p:nvSpPr>
        <p:spPr>
          <a:xfrm>
            <a:off x="3321875" y="3163450"/>
            <a:ext cx="2500200" cy="1465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FAFAFA"/>
              </a:buClr>
              <a:buSzPct val="100000"/>
              <a:defRPr sz="12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buClr>
                <a:srgbClr val="FAFAFA"/>
              </a:buClr>
              <a:buSzPct val="100000"/>
              <a:defRPr sz="1200">
                <a:solidFill>
                  <a:srgbClr val="FAFAFA"/>
                </a:solidFill>
              </a:defRPr>
            </a:lvl2pPr>
            <a:lvl3pPr lvl="2" rtl="0">
              <a:spcBef>
                <a:spcPts val="0"/>
              </a:spcBef>
              <a:buClr>
                <a:srgbClr val="FAFAFA"/>
              </a:buClr>
              <a:buSzPct val="100000"/>
              <a:defRPr sz="1200">
                <a:solidFill>
                  <a:srgbClr val="FAFAFA"/>
                </a:solidFill>
              </a:defRPr>
            </a:lvl3pPr>
            <a:lvl4pPr lvl="3" rtl="0">
              <a:spcBef>
                <a:spcPts val="0"/>
              </a:spcBef>
              <a:buClr>
                <a:srgbClr val="FAFAFA"/>
              </a:buClr>
              <a:buSzPct val="100000"/>
              <a:defRPr sz="1200">
                <a:solidFill>
                  <a:srgbClr val="FAFAFA"/>
                </a:solidFill>
              </a:defRPr>
            </a:lvl4pPr>
            <a:lvl5pPr lvl="4" rtl="0">
              <a:spcBef>
                <a:spcPts val="0"/>
              </a:spcBef>
              <a:buClr>
                <a:srgbClr val="FAFAFA"/>
              </a:buClr>
              <a:buSzPct val="100000"/>
              <a:defRPr sz="1200">
                <a:solidFill>
                  <a:srgbClr val="FAFAFA"/>
                </a:solidFill>
              </a:defRPr>
            </a:lvl5pPr>
            <a:lvl6pPr lvl="5" rtl="0">
              <a:spcBef>
                <a:spcPts val="0"/>
              </a:spcBef>
              <a:buClr>
                <a:srgbClr val="FAFAFA"/>
              </a:buClr>
              <a:buSzPct val="100000"/>
              <a:defRPr sz="1200">
                <a:solidFill>
                  <a:srgbClr val="FAFAFA"/>
                </a:solidFill>
              </a:defRPr>
            </a:lvl6pPr>
            <a:lvl7pPr lvl="6" rtl="0">
              <a:spcBef>
                <a:spcPts val="0"/>
              </a:spcBef>
              <a:buClr>
                <a:srgbClr val="FAFAFA"/>
              </a:buClr>
              <a:buSzPct val="100000"/>
              <a:defRPr sz="1200">
                <a:solidFill>
                  <a:srgbClr val="FAFAFA"/>
                </a:solidFill>
              </a:defRPr>
            </a:lvl7pPr>
            <a:lvl8pPr lvl="7" rtl="0">
              <a:spcBef>
                <a:spcPts val="0"/>
              </a:spcBef>
              <a:buClr>
                <a:srgbClr val="FAFAFA"/>
              </a:buClr>
              <a:buSzPct val="100000"/>
              <a:defRPr sz="1200">
                <a:solidFill>
                  <a:srgbClr val="FAFAFA"/>
                </a:solidFill>
              </a:defRPr>
            </a:lvl8pPr>
            <a:lvl9pPr lvl="8" rtl="0">
              <a:spcBef>
                <a:spcPts val="0"/>
              </a:spcBef>
              <a:buClr>
                <a:srgbClr val="FAFAFA"/>
              </a:buClr>
              <a:buSzPct val="100000"/>
              <a:defRPr sz="1200">
                <a:solidFill>
                  <a:srgbClr val="FAFAFA"/>
                </a:solidFill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5" type="body"/>
          </p:nvPr>
        </p:nvSpPr>
        <p:spPr>
          <a:xfrm>
            <a:off x="6431200" y="3163450"/>
            <a:ext cx="2500200" cy="1465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6000"/>
            </a:lvl1pPr>
            <a:lvl2pPr lvl="1">
              <a:spcBef>
                <a:spcPts val="0"/>
              </a:spcBef>
              <a:buSzPct val="100000"/>
              <a:defRPr sz="6000"/>
            </a:lvl2pPr>
            <a:lvl3pPr lvl="2">
              <a:spcBef>
                <a:spcPts val="0"/>
              </a:spcBef>
              <a:buSzPct val="100000"/>
              <a:defRPr sz="6000"/>
            </a:lvl3pPr>
            <a:lvl4pPr lvl="3">
              <a:spcBef>
                <a:spcPts val="0"/>
              </a:spcBef>
              <a:buSzPct val="100000"/>
              <a:defRPr sz="6000"/>
            </a:lvl4pPr>
            <a:lvl5pPr lvl="4">
              <a:spcBef>
                <a:spcPts val="0"/>
              </a:spcBef>
              <a:buSzPct val="100000"/>
              <a:defRPr sz="6000"/>
            </a:lvl5pPr>
            <a:lvl6pPr lvl="5">
              <a:spcBef>
                <a:spcPts val="0"/>
              </a:spcBef>
              <a:buSzPct val="100000"/>
              <a:defRPr sz="6000"/>
            </a:lvl6pPr>
            <a:lvl7pPr lvl="6">
              <a:spcBef>
                <a:spcPts val="0"/>
              </a:spcBef>
              <a:buSzPct val="100000"/>
              <a:defRPr sz="6000"/>
            </a:lvl7pPr>
            <a:lvl8pPr lvl="7">
              <a:spcBef>
                <a:spcPts val="0"/>
              </a:spcBef>
              <a:buSzPct val="100000"/>
              <a:defRPr sz="6000"/>
            </a:lvl8pPr>
            <a:lvl9pPr lvl="8">
              <a:spcBef>
                <a:spcPts val="0"/>
              </a:spcBef>
              <a:buSzPct val="100000"/>
              <a:defRPr sz="6000"/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rgbClr val="F7F7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" name="Shape 6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rgbClr val="4C4C4C"/>
              </a:buClr>
              <a:buSzPct val="100000"/>
              <a:defRPr sz="4200">
                <a:solidFill>
                  <a:srgbClr val="4C4C4C"/>
                </a:solidFill>
              </a:defRPr>
            </a:lvl1pPr>
            <a:lvl2pPr lvl="1" algn="ctr">
              <a:spcBef>
                <a:spcPts val="0"/>
              </a:spcBef>
              <a:buClr>
                <a:srgbClr val="4C4C4C"/>
              </a:buClr>
              <a:buSzPct val="100000"/>
              <a:defRPr sz="4200">
                <a:solidFill>
                  <a:srgbClr val="4C4C4C"/>
                </a:solidFill>
              </a:defRPr>
            </a:lvl2pPr>
            <a:lvl3pPr lvl="2" algn="ctr">
              <a:spcBef>
                <a:spcPts val="0"/>
              </a:spcBef>
              <a:buClr>
                <a:srgbClr val="4C4C4C"/>
              </a:buClr>
              <a:buSzPct val="100000"/>
              <a:defRPr sz="4200">
                <a:solidFill>
                  <a:srgbClr val="4C4C4C"/>
                </a:solidFill>
              </a:defRPr>
            </a:lvl3pPr>
            <a:lvl4pPr lvl="3" algn="ctr">
              <a:spcBef>
                <a:spcPts val="0"/>
              </a:spcBef>
              <a:buClr>
                <a:srgbClr val="4C4C4C"/>
              </a:buClr>
              <a:buSzPct val="100000"/>
              <a:defRPr sz="4200">
                <a:solidFill>
                  <a:srgbClr val="4C4C4C"/>
                </a:solidFill>
              </a:defRPr>
            </a:lvl4pPr>
            <a:lvl5pPr lvl="4" algn="ctr">
              <a:spcBef>
                <a:spcPts val="0"/>
              </a:spcBef>
              <a:buClr>
                <a:srgbClr val="4C4C4C"/>
              </a:buClr>
              <a:buSzPct val="100000"/>
              <a:defRPr sz="4200">
                <a:solidFill>
                  <a:srgbClr val="4C4C4C"/>
                </a:solidFill>
              </a:defRPr>
            </a:lvl5pPr>
            <a:lvl6pPr lvl="5" algn="ctr">
              <a:spcBef>
                <a:spcPts val="0"/>
              </a:spcBef>
              <a:buClr>
                <a:srgbClr val="4C4C4C"/>
              </a:buClr>
              <a:buSzPct val="100000"/>
              <a:defRPr sz="4200">
                <a:solidFill>
                  <a:srgbClr val="4C4C4C"/>
                </a:solidFill>
              </a:defRPr>
            </a:lvl6pPr>
            <a:lvl7pPr lvl="6" algn="ctr">
              <a:spcBef>
                <a:spcPts val="0"/>
              </a:spcBef>
              <a:buClr>
                <a:srgbClr val="4C4C4C"/>
              </a:buClr>
              <a:buSzPct val="100000"/>
              <a:defRPr sz="4200">
                <a:solidFill>
                  <a:srgbClr val="4C4C4C"/>
                </a:solidFill>
              </a:defRPr>
            </a:lvl7pPr>
            <a:lvl8pPr lvl="7" algn="ctr">
              <a:spcBef>
                <a:spcPts val="0"/>
              </a:spcBef>
              <a:buClr>
                <a:srgbClr val="4C4C4C"/>
              </a:buClr>
              <a:buSzPct val="100000"/>
              <a:defRPr sz="4200">
                <a:solidFill>
                  <a:srgbClr val="4C4C4C"/>
                </a:solidFill>
              </a:defRPr>
            </a:lvl8pPr>
            <a:lvl9pPr lvl="8" algn="ctr">
              <a:spcBef>
                <a:spcPts val="0"/>
              </a:spcBef>
              <a:buClr>
                <a:srgbClr val="4C4C4C"/>
              </a:buClr>
              <a:buSzPct val="100000"/>
              <a:defRPr sz="4200">
                <a:solidFill>
                  <a:srgbClr val="4C4C4C"/>
                </a:solidFill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265500" y="2779466"/>
            <a:ext cx="4045200" cy="12350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69" name="Shape 6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  <p:pic>
        <p:nvPicPr>
          <p:cNvPr id="71" name="Shape 71"/>
          <p:cNvPicPr preferRelativeResize="0"/>
          <p:nvPr/>
        </p:nvPicPr>
        <p:blipFill rotWithShape="1">
          <a:blip r:embed="rId2">
            <a:alphaModFix/>
          </a:blip>
          <a:srcRect b="0" l="10476" r="9918" t="0"/>
          <a:stretch/>
        </p:blipFill>
        <p:spPr>
          <a:xfrm flipH="1" rot="5400000">
            <a:off x="1998662" y="2531762"/>
            <a:ext cx="5146650" cy="83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01.png"/><Relationship Id="rId2" Type="http://schemas.openxmlformats.org/officeDocument/2006/relationships/image" Target="../media/image00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785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Oxygen"/>
              <a:buNone/>
              <a:defRPr sz="32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Oxygen"/>
              <a:buNone/>
              <a:defRPr sz="32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Oxygen"/>
              <a:buNone/>
              <a:defRPr sz="32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Oxygen"/>
              <a:buNone/>
              <a:defRPr sz="32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Oxygen"/>
              <a:buNone/>
              <a:defRPr sz="32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Oxygen"/>
              <a:buNone/>
              <a:defRPr sz="32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Oxygen"/>
              <a:buNone/>
              <a:defRPr sz="32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Oxygen"/>
              <a:buNone/>
              <a:defRPr sz="32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Oxygen"/>
              <a:buNone/>
              <a:defRPr sz="32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795125" y="1919075"/>
            <a:ext cx="7899000" cy="30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C4C4C"/>
              </a:buClr>
              <a:buSzPct val="100000"/>
              <a:buFont typeface="Oxygen"/>
              <a:defRPr sz="1800">
                <a:solidFill>
                  <a:srgbClr val="4C4C4C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C4C4C"/>
              </a:buClr>
              <a:buFont typeface="Oxygen"/>
              <a:defRPr>
                <a:solidFill>
                  <a:srgbClr val="4C4C4C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C4C4C"/>
              </a:buClr>
              <a:buFont typeface="Oxygen"/>
              <a:defRPr>
                <a:solidFill>
                  <a:srgbClr val="4C4C4C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C4C4C"/>
              </a:buClr>
              <a:buFont typeface="Oxygen"/>
              <a:defRPr>
                <a:solidFill>
                  <a:srgbClr val="4C4C4C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C4C4C"/>
              </a:buClr>
              <a:buFont typeface="Oxygen"/>
              <a:defRPr>
                <a:solidFill>
                  <a:srgbClr val="4C4C4C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C4C4C"/>
              </a:buClr>
              <a:buFont typeface="Oxygen"/>
              <a:defRPr>
                <a:solidFill>
                  <a:srgbClr val="4C4C4C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C4C4C"/>
              </a:buClr>
              <a:buFont typeface="Oxygen"/>
              <a:defRPr>
                <a:solidFill>
                  <a:srgbClr val="4C4C4C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C4C4C"/>
              </a:buClr>
              <a:buFont typeface="Oxygen"/>
              <a:defRPr>
                <a:solidFill>
                  <a:srgbClr val="4C4C4C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C4C4C"/>
              </a:buClr>
              <a:buFont typeface="Oxygen"/>
              <a:defRPr>
                <a:solidFill>
                  <a:srgbClr val="4C4C4C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rgbClr val="F9F9F9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  <p:pic>
        <p:nvPicPr>
          <p:cNvPr id="9" name="Shape 9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617928" y="185250"/>
            <a:ext cx="319950" cy="310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Shape 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72675" y="271825"/>
            <a:ext cx="450875" cy="137074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5.png"/><Relationship Id="rId4" Type="http://schemas.openxmlformats.org/officeDocument/2006/relationships/image" Target="../media/image0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tinyurl.com/besthackerspace" TargetMode="External"/><Relationship Id="rId4" Type="http://schemas.openxmlformats.org/officeDocument/2006/relationships/image" Target="../media/image14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gif"/><Relationship Id="rId4" Type="http://schemas.openxmlformats.org/officeDocument/2006/relationships/image" Target="../media/image05.png"/><Relationship Id="rId5" Type="http://schemas.openxmlformats.org/officeDocument/2006/relationships/image" Target="../media/image0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7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9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785F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/>
        </p:nvSpPr>
        <p:spPr>
          <a:xfrm>
            <a:off x="2890650" y="3975825"/>
            <a:ext cx="3362700" cy="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4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Data Science</a:t>
            </a:r>
          </a:p>
        </p:txBody>
      </p:sp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8799" y="1744675"/>
            <a:ext cx="1346424" cy="130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4000" y="3365073"/>
            <a:ext cx="616013" cy="187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Pandas</a:t>
            </a:r>
          </a:p>
        </p:txBody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226075" y="2350650"/>
            <a:ext cx="2808000" cy="2278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DATA FRAME!!!</a:t>
            </a:r>
          </a:p>
        </p:txBody>
      </p:sp>
      <p:pic>
        <p:nvPicPr>
          <p:cNvPr descr="687474703a2f2f70616e6461732e7079646174612e6f72672f5f7374617469632f70616e6461735f686f72697a6f6e74616c5f7765622e706e67" id="165" name="Shape 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6">
            <a:off x="288099" y="4359081"/>
            <a:ext cx="2683952" cy="534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 txBox="1"/>
          <p:nvPr/>
        </p:nvSpPr>
        <p:spPr>
          <a:xfrm>
            <a:off x="3653975" y="680750"/>
            <a:ext cx="5196000" cy="4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I personally don’t use Pandas but- </a:t>
            </a: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When to use Pandas :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Oxygen"/>
              <a:buChar char="-"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Indexing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Oxygen"/>
              <a:buChar char="-"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Renaming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Oxygen"/>
              <a:buChar char="-"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Handling Missing Values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Oxygen"/>
              <a:buChar char="-"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map(), apply(), applymap()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Oxygen"/>
              <a:buChar char="-"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groupby()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Oxygen"/>
              <a:buChar char="-"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New Columns = f(Existing Columns)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Oxygen"/>
              <a:buChar char="-"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Basic Stats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Oxygen"/>
              <a:buChar char="-"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Merge, join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Oxygen"/>
              <a:buChar char="-"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Plots</a:t>
            </a:r>
          </a:p>
          <a:p>
            <a:pPr indent="-228600" lvl="0" marL="457200">
              <a:lnSpc>
                <a:spcPct val="150000"/>
              </a:lnSpc>
              <a:spcBef>
                <a:spcPts val="0"/>
              </a:spcBef>
              <a:buFont typeface="Oxygen"/>
              <a:buChar char="-"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Etc.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Jupyter Time</a:t>
            </a:r>
          </a:p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471900" y="1919075"/>
            <a:ext cx="8222100" cy="2526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http://tinyurl.com/besthackerspace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#praiseBen</a:t>
            </a:r>
          </a:p>
        </p:txBody>
      </p:sp>
      <p:pic>
        <p:nvPicPr>
          <p:cNvPr descr="giphy.gif" id="173" name="Shape 1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6050" y="2100650"/>
            <a:ext cx="3567950" cy="2675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title"/>
          </p:nvPr>
        </p:nvSpPr>
        <p:spPr>
          <a:xfrm>
            <a:off x="251923" y="503250"/>
            <a:ext cx="2808000" cy="625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Challenge</a:t>
            </a:r>
          </a:p>
        </p:txBody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4964200" y="1253150"/>
            <a:ext cx="2808000" cy="31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giphy.gif" id="180" name="Shape 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455" y="3143250"/>
            <a:ext cx="3295725" cy="200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Shape 181"/>
          <p:cNvSpPr txBox="1"/>
          <p:nvPr/>
        </p:nvSpPr>
        <p:spPr>
          <a:xfrm>
            <a:off x="233300" y="1058950"/>
            <a:ext cx="2739900" cy="17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  <a:latin typeface="Oxygen"/>
              <a:ea typeface="Oxygen"/>
              <a:cs typeface="Oxygen"/>
              <a:sym typeface="Oxygen"/>
            </a:endParaRP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Oxygen"/>
                <a:ea typeface="Oxygen"/>
                <a:cs typeface="Oxygen"/>
                <a:sym typeface="Oxygen"/>
              </a:rPr>
              <a:t>Weekly challenges build on top of each other and will get progressively harder.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  <a:latin typeface="Oxygen"/>
              <a:ea typeface="Oxygen"/>
              <a:cs typeface="Oxygen"/>
              <a:sym typeface="Oxygen"/>
            </a:endParaRP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Oxygen"/>
                <a:ea typeface="Oxygen"/>
                <a:cs typeface="Oxygen"/>
                <a:sym typeface="Oxygen"/>
              </a:rPr>
              <a:t>Stay on top of them.</a:t>
            </a:r>
          </a:p>
        </p:txBody>
      </p:sp>
      <p:sp>
        <p:nvSpPr>
          <p:cNvPr id="182" name="Shape 182"/>
          <p:cNvSpPr txBox="1"/>
          <p:nvPr/>
        </p:nvSpPr>
        <p:spPr>
          <a:xfrm>
            <a:off x="3566700" y="698225"/>
            <a:ext cx="5230800" cy="41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Oxygen"/>
              <a:buChar char="-"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Weekly Challenges will slowly develop into Data Science technical interview questions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Oxygen"/>
              <a:ea typeface="Oxygen"/>
              <a:cs typeface="Oxygen"/>
              <a:sym typeface="Oxygen"/>
            </a:endParaRPr>
          </a:p>
          <a:p>
            <a:pPr indent="-228600" lvl="0" marL="457200" rtl="0">
              <a:spcBef>
                <a:spcPts val="0"/>
              </a:spcBef>
              <a:buFont typeface="Oxygen"/>
              <a:buChar char="-"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If you are struggling, come talk to us after each Hackerspace, and/or you can always ping us on slack for help.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Oxygen"/>
              <a:ea typeface="Oxygen"/>
              <a:cs typeface="Oxygen"/>
              <a:sym typeface="Oxygen"/>
            </a:endParaRPr>
          </a:p>
          <a:p>
            <a:pPr indent="-228600" lvl="0" marL="457200" rtl="0">
              <a:spcBef>
                <a:spcPts val="0"/>
              </a:spcBef>
              <a:buFont typeface="Oxygen"/>
              <a:buChar char="-"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Late Submission is a thing.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Oxygen"/>
              <a:ea typeface="Oxygen"/>
              <a:cs typeface="Oxygen"/>
              <a:sym typeface="Oxygen"/>
            </a:endParaRPr>
          </a:p>
          <a:p>
            <a:pPr indent="-228600" lvl="0" marL="457200" rtl="0">
              <a:spcBef>
                <a:spcPts val="0"/>
              </a:spcBef>
              <a:buFont typeface="Oxygen"/>
              <a:buChar char="-"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You need to complete more than 70% of all challenges to get an A in this hackerspace.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Oxygen"/>
              <a:ea typeface="Oxygen"/>
              <a:cs typeface="Oxygen"/>
              <a:sym typeface="Oxygen"/>
            </a:endParaRPr>
          </a:p>
          <a:p>
            <a:pPr indent="-228600" lvl="0" marL="457200" rtl="0">
              <a:spcBef>
                <a:spcPts val="0"/>
              </a:spcBef>
              <a:buFont typeface="Oxygen"/>
              <a:buChar char="-"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Answers to each week’s challenge will be either sent out through emails or announced at next Hackerspace (Depends on how lazy I am that week).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Oxygen"/>
              <a:ea typeface="Oxygen"/>
              <a:cs typeface="Oxygen"/>
              <a:sym typeface="Oxygen"/>
            </a:endParaRPr>
          </a:p>
          <a:p>
            <a:pPr indent="-228600" lvl="0" marL="457200" rtl="0">
              <a:spcBef>
                <a:spcPts val="0"/>
              </a:spcBef>
              <a:buFont typeface="Oxygen"/>
              <a:buChar char="-"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Google is your best friend.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Oxygen"/>
              <a:ea typeface="Oxygen"/>
              <a:cs typeface="Oxygen"/>
              <a:sym typeface="Oxygen"/>
            </a:endParaRPr>
          </a:p>
          <a:p>
            <a:pPr indent="-228600" lvl="0" marL="457200">
              <a:spcBef>
                <a:spcPts val="0"/>
              </a:spcBef>
              <a:buFont typeface="Oxygen"/>
              <a:buChar char="-"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Have fun and enjoy the ride :)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6CAEC4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1038" y="1940568"/>
            <a:ext cx="1301925" cy="126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Shape 1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21038" y="1940562"/>
            <a:ext cx="1301925" cy="1262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iphy.gif"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913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Shape 10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Numpy and Pandas</a:t>
            </a:r>
          </a:p>
        </p:txBody>
      </p:sp>
      <p:sp>
        <p:nvSpPr>
          <p:cNvPr id="104" name="Shape 10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(ft. Not Ben)</a:t>
            </a:r>
          </a:p>
        </p:txBody>
      </p:sp>
      <p:sp>
        <p:nvSpPr>
          <p:cNvPr id="105" name="Shape 105"/>
          <p:cNvSpPr txBox="1"/>
          <p:nvPr/>
        </p:nvSpPr>
        <p:spPr>
          <a:xfrm>
            <a:off x="390525" y="3815925"/>
            <a:ext cx="3590700" cy="6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Oxygen"/>
                <a:ea typeface="Oxygen"/>
                <a:cs typeface="Oxygen"/>
                <a:sym typeface="Oxygen"/>
              </a:rPr>
              <a:t>Week 4 of 196</a:t>
            </a:r>
            <a:r>
              <a:rPr lang="en">
                <a:solidFill>
                  <a:srgbClr val="FFFFFF"/>
                </a:solidFill>
                <a:latin typeface="Oxygen"/>
                <a:ea typeface="Oxygen"/>
                <a:cs typeface="Oxygen"/>
                <a:sym typeface="Oxygen"/>
              </a:rPr>
              <a:t> </a:t>
            </a:r>
            <a:r>
              <a:rPr lang="en" sz="1100">
                <a:solidFill>
                  <a:srgbClr val="FFFFFF"/>
                </a:solidFill>
                <a:latin typeface="Oxygen"/>
                <a:ea typeface="Oxygen"/>
                <a:cs typeface="Oxygen"/>
                <a:sym typeface="Oxygen"/>
              </a:rPr>
              <a:t>(week 5 of school)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600">
                <a:solidFill>
                  <a:srgbClr val="FFFFFF"/>
                </a:solidFill>
                <a:latin typeface="Oxygen"/>
                <a:ea typeface="Oxygen"/>
                <a:cs typeface="Oxygen"/>
                <a:sym typeface="Oxygen"/>
              </a:rPr>
              <a:t>Ben has a midterm :(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rgbClr val="FFFFFF"/>
                </a:solidFill>
                <a:latin typeface="Oxygen"/>
                <a:ea typeface="Oxygen"/>
                <a:cs typeface="Oxygen"/>
                <a:sym typeface="Oxygen"/>
              </a:rPr>
              <a:t>Channel: #data_hackerspace</a:t>
            </a:r>
          </a:p>
        </p:txBody>
      </p:sp>
      <p:pic>
        <p:nvPicPr>
          <p:cNvPr id="106" name="Shape 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11305" y="183880"/>
            <a:ext cx="299274" cy="29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Shape 10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44195" y="275819"/>
            <a:ext cx="492700" cy="14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Current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Leaderboard</a:t>
            </a:r>
          </a:p>
        </p:txBody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giphy.gif" id="114" name="Shape 114"/>
          <p:cNvPicPr preferRelativeResize="0"/>
          <p:nvPr/>
        </p:nvPicPr>
        <p:blipFill rotWithShape="1">
          <a:blip r:embed="rId3">
            <a:alphaModFix/>
          </a:blip>
          <a:srcRect b="0" l="38393" r="0" t="0"/>
          <a:stretch/>
        </p:blipFill>
        <p:spPr>
          <a:xfrm>
            <a:off x="257850" y="1452125"/>
            <a:ext cx="2744450" cy="3308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 txBox="1"/>
          <p:nvPr/>
        </p:nvSpPr>
        <p:spPr>
          <a:xfrm>
            <a:off x="3637900" y="683625"/>
            <a:ext cx="4915500" cy="40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1st Place:  Osmar Coronel 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>
              <a:latin typeface="Oxygen"/>
              <a:ea typeface="Oxygen"/>
              <a:cs typeface="Oxygen"/>
              <a:sym typeface="Oxygen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2nd Place:  Drake Eidukas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		Ish Shah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		Matt Cannalte</a:t>
            </a:r>
          </a:p>
          <a:p>
            <a:pPr indent="457200" lvl="0" marL="457200">
              <a:lnSpc>
                <a:spcPct val="150000"/>
              </a:lnSpc>
              <a:spcBef>
                <a:spcPts val="0"/>
              </a:spcBef>
              <a:buNone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Tyson Traugar	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		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3rd Place:  David Brewster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		Justin Chan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		Dean Lin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>
              <a:latin typeface="Oxygen"/>
              <a:ea typeface="Oxygen"/>
              <a:cs typeface="Oxygen"/>
              <a:sym typeface="Oxygen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You can still get points by sending us the answers after before the next hackerspace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Week 3 Challenge Answers</a:t>
            </a:r>
          </a:p>
        </p:txBody>
      </p:sp>
      <p:sp>
        <p:nvSpPr>
          <p:cNvPr id="121" name="Shape 121"/>
          <p:cNvSpPr txBox="1"/>
          <p:nvPr>
            <p:ph idx="4294967295" type="body"/>
          </p:nvPr>
        </p:nvSpPr>
        <p:spPr>
          <a:xfrm>
            <a:off x="273450" y="779675"/>
            <a:ext cx="8826600" cy="4200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liner by </a:t>
            </a:r>
            <a:r>
              <a:rPr lang="en">
                <a:solidFill>
                  <a:srgbClr val="3C78D8"/>
                </a:solidFill>
              </a:rPr>
              <a:t>Osmar</a:t>
            </a:r>
            <a:r>
              <a:rPr lang="en"/>
              <a:t>: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400">
                <a:solidFill>
                  <a:schemeClr val="accent2"/>
                </a:solidFill>
              </a:rPr>
              <a:t>print </a:t>
            </a:r>
            <a:r>
              <a:rPr lang="en" sz="1400"/>
              <a:t>list(map(</a:t>
            </a:r>
            <a:r>
              <a:rPr lang="en" sz="1400">
                <a:solidFill>
                  <a:srgbClr val="674EA7"/>
                </a:solidFill>
              </a:rPr>
              <a:t>lambda</a:t>
            </a:r>
            <a:r>
              <a:rPr lang="en" sz="1400"/>
              <a:t> filename: [i['lead_paragraph'] </a:t>
            </a:r>
            <a:r>
              <a:rPr lang="en" sz="1400">
                <a:solidFill>
                  <a:schemeClr val="accent2"/>
                </a:solidFill>
              </a:rPr>
              <a:t>for </a:t>
            </a:r>
            <a:r>
              <a:rPr lang="en" sz="1400"/>
              <a:t>i </a:t>
            </a:r>
            <a:r>
              <a:rPr lang="en" sz="1400">
                <a:solidFill>
                  <a:schemeClr val="accent2"/>
                </a:solidFill>
              </a:rPr>
              <a:t>in </a:t>
            </a:r>
            <a:r>
              <a:rPr lang="en" sz="1400"/>
              <a:t>json.load(</a:t>
            </a:r>
            <a:r>
              <a:rPr lang="en" sz="1400">
                <a:solidFill>
                  <a:schemeClr val="accent2"/>
                </a:solidFill>
              </a:rPr>
              <a:t>open</a:t>
            </a:r>
            <a:r>
              <a:rPr lang="en" sz="1400"/>
              <a:t>(filename))['response']['docs']], glob.glob("*.json")))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liner by </a:t>
            </a:r>
            <a:r>
              <a:rPr lang="en">
                <a:solidFill>
                  <a:srgbClr val="3C78D8"/>
                </a:solidFill>
              </a:rPr>
              <a:t>Dean</a:t>
            </a:r>
            <a:r>
              <a:rPr lang="en"/>
              <a:t>: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2"/>
                </a:solidFill>
              </a:rPr>
              <a:t>for </a:t>
            </a:r>
            <a:r>
              <a:rPr lang="en" sz="1400"/>
              <a:t>filename </a:t>
            </a:r>
            <a:r>
              <a:rPr lang="en" sz="1400">
                <a:solidFill>
                  <a:schemeClr val="accent2"/>
                </a:solidFill>
              </a:rPr>
              <a:t>in glob.glob</a:t>
            </a:r>
            <a:r>
              <a:rPr lang="en" sz="1400"/>
              <a:t>('*.json'):</a:t>
            </a:r>
          </a:p>
          <a:p>
            <a:pPr indent="45720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2"/>
                </a:solidFill>
              </a:rPr>
              <a:t>print </a:t>
            </a:r>
            <a:r>
              <a:rPr lang="en" sz="1400"/>
              <a:t>json.loads(</a:t>
            </a:r>
            <a:r>
              <a:rPr lang="en" sz="1400">
                <a:solidFill>
                  <a:schemeClr val="accent2"/>
                </a:solidFill>
              </a:rPr>
              <a:t>open</a:t>
            </a:r>
            <a:r>
              <a:rPr lang="en" sz="1400"/>
              <a:t>(filename).read())['response']['docs'][0]['lead_paragraph']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Four liner by </a:t>
            </a:r>
            <a:r>
              <a:rPr lang="en">
                <a:solidFill>
                  <a:srgbClr val="3C78D8"/>
                </a:solidFill>
              </a:rPr>
              <a:t>Aaron</a:t>
            </a:r>
            <a:r>
              <a:rPr lang="en"/>
              <a:t>:</a:t>
            </a:r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2"/>
                </a:solidFill>
              </a:rPr>
              <a:t>for </a:t>
            </a:r>
            <a:r>
              <a:rPr lang="en" sz="1400"/>
              <a:t>file in glob.glob(‘&lt;path&gt;’):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		</a:t>
            </a:r>
            <a:r>
              <a:rPr lang="en" sz="1400">
                <a:solidFill>
                  <a:schemeClr val="accent2"/>
                </a:solidFill>
              </a:rPr>
              <a:t>with open</a:t>
            </a:r>
            <a:r>
              <a:rPr lang="en" sz="1400"/>
              <a:t>(file) as fileText: jsonText = json.loads(fileText.read())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		</a:t>
            </a:r>
            <a:r>
              <a:rPr lang="en" sz="1400">
                <a:solidFill>
                  <a:schemeClr val="accent2"/>
                </a:solidFill>
              </a:rPr>
              <a:t>for </a:t>
            </a:r>
            <a:r>
              <a:rPr lang="en" sz="1400"/>
              <a:t>i </a:t>
            </a:r>
            <a:r>
              <a:rPr lang="en" sz="1400">
                <a:solidFill>
                  <a:schemeClr val="accent2"/>
                </a:solidFill>
              </a:rPr>
              <a:t>in range</a:t>
            </a:r>
            <a:r>
              <a:rPr lang="en" sz="1400"/>
              <a:t>(0, len(jsonText[‘response’][‘docs’]: </a:t>
            </a:r>
          </a:p>
          <a:p>
            <a:pPr indent="457200" lvl="0" marL="9144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2"/>
                </a:solidFill>
              </a:rPr>
              <a:t>print </a:t>
            </a:r>
            <a:r>
              <a:rPr lang="en" sz="1400"/>
              <a:t>jsonText[‘response’][‘docs’][i][‘lead_paragraph’]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45720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45720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3rd Place</a:t>
            </a:r>
          </a:p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226075" y="1465800"/>
            <a:ext cx="3061800" cy="31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Amazon Echo Dot</a:t>
            </a:r>
          </a:p>
          <a:p>
            <a:pPr indent="457200" lvl="0" marL="1828800">
              <a:spcBef>
                <a:spcPts val="0"/>
              </a:spcBef>
              <a:buNone/>
            </a:pPr>
            <a:r>
              <a:rPr lang="en" sz="2400"/>
              <a:t>X 3</a:t>
            </a:r>
          </a:p>
        </p:txBody>
      </p:sp>
      <p:pic>
        <p:nvPicPr>
          <p:cNvPr descr="61d80dhQqyL._SL1000_.jpg" id="128" name="Shape 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9000" y="573075"/>
            <a:ext cx="4388425" cy="438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2nd Place</a:t>
            </a:r>
          </a:p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Fitbit Time 2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Or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Pebble 2</a:t>
            </a:r>
          </a:p>
        </p:txBody>
      </p:sp>
      <p:pic>
        <p:nvPicPr>
          <p:cNvPr descr="convert" id="135" name="Shape 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8150" y="860850"/>
            <a:ext cx="3813324" cy="3813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1st Place</a:t>
            </a:r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Mini Jambox</a:t>
            </a:r>
          </a:p>
        </p:txBody>
      </p:sp>
      <p:pic>
        <p:nvPicPr>
          <p:cNvPr descr="Mini-Jambox-2_2756735b.jpg" id="142" name="Shape 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4850" y="1076474"/>
            <a:ext cx="5472600" cy="341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4th Place</a:t>
            </a:r>
          </a:p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best prize everrr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9" name="Shape 149"/>
          <p:cNvSpPr txBox="1"/>
          <p:nvPr/>
        </p:nvSpPr>
        <p:spPr>
          <a:xfrm>
            <a:off x="4224175" y="1837300"/>
            <a:ext cx="4089900" cy="24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Oxygen"/>
                <a:ea typeface="Oxygen"/>
                <a:cs typeface="Oxygen"/>
                <a:sym typeface="Oxygen"/>
              </a:rPr>
              <a:t>Selfie Opportunity with Tyler and Ben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Oxygen"/>
              <a:ea typeface="Oxygen"/>
              <a:cs typeface="Oxygen"/>
              <a:sym typeface="Oxygen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Oxygen"/>
                <a:ea typeface="Oxygen"/>
                <a:cs typeface="Oxygen"/>
                <a:sym typeface="Oxygen"/>
              </a:rPr>
              <a:t>AND/OR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Oxygen"/>
              <a:ea typeface="Oxygen"/>
              <a:cs typeface="Oxygen"/>
              <a:sym typeface="Oxygen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en" sz="1800">
                <a:latin typeface="Oxygen"/>
                <a:ea typeface="Oxygen"/>
                <a:cs typeface="Oxygen"/>
                <a:sym typeface="Oxygen"/>
              </a:rPr>
              <a:t>Opportunity to take a GenEd course with Tyler next semester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Numpy</a:t>
            </a:r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Numerical Python...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is also SciPy, 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is Scientific Python for scientific computing.</a:t>
            </a:r>
          </a:p>
        </p:txBody>
      </p:sp>
      <p:pic>
        <p:nvPicPr>
          <p:cNvPr descr="relationship_numpy_matplotlib_matlab.png" id="156" name="Shape 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7549" y="3450325"/>
            <a:ext cx="5366250" cy="1415274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Shape 157"/>
          <p:cNvSpPr txBox="1"/>
          <p:nvPr/>
        </p:nvSpPr>
        <p:spPr>
          <a:xfrm>
            <a:off x="3589975" y="768025"/>
            <a:ext cx="5172600" cy="21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Advantages of Core Python: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Font typeface="Oxygen"/>
              <a:buChar char="-"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High-level number objects: integers, floating point</a:t>
            </a:r>
          </a:p>
          <a:p>
            <a:pPr indent="-228600" lvl="0" marL="457200" rtl="0">
              <a:spcBef>
                <a:spcPts val="0"/>
              </a:spcBef>
              <a:buFont typeface="Oxygen"/>
              <a:buChar char="-"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Containers:  List with cheap insertion and append methods, dictionaries with fast lookup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Oxygen"/>
              <a:ea typeface="Oxygen"/>
              <a:cs typeface="Oxygen"/>
              <a:sym typeface="Oxygen"/>
            </a:endParaRPr>
          </a:p>
          <a:p>
            <a:pPr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Advantages of using Numpy with Python: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Font typeface="Oxygen"/>
              <a:buChar char="-"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Array Oriented Computing</a:t>
            </a:r>
          </a:p>
          <a:p>
            <a:pPr indent="-228600" lvl="0" marL="457200" rtl="0">
              <a:spcBef>
                <a:spcPts val="0"/>
              </a:spcBef>
              <a:buFont typeface="Oxygen"/>
              <a:buChar char="-"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Efficiently implemented multi-dimensional arrays</a:t>
            </a:r>
          </a:p>
          <a:p>
            <a:pPr indent="-228600" lvl="0" marL="457200">
              <a:spcBef>
                <a:spcPts val="0"/>
              </a:spcBef>
              <a:buFont typeface="Oxygen"/>
              <a:buChar char="-"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Designed for scientific computation</a:t>
            </a:r>
            <a:r>
              <a:rPr lang="en">
                <a:latin typeface="Oxygen"/>
                <a:ea typeface="Oxygen"/>
                <a:cs typeface="Oxygen"/>
                <a:sym typeface="Oxygen"/>
              </a:rPr>
              <a:t> </a:t>
            </a:r>
          </a:p>
        </p:txBody>
      </p:sp>
      <p:pic>
        <p:nvPicPr>
          <p:cNvPr descr="array_3x5x8.png" id="158" name="Shape 1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910" y="3312524"/>
            <a:ext cx="1916875" cy="131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